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orgia Pro Light" charset="1" panose="02040302050405020303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Georgia Pro" charset="1" panose="020405020504050203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6nL_frMo.mp4" Type="http://schemas.openxmlformats.org/officeDocument/2006/relationships/video"/><Relationship Id="rId4" Target="../media/VAG6nL_frM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SmartERP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3699578"/>
            <a:chOff x="0" y="0"/>
            <a:chExt cx="9182100" cy="49327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91821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sz="10499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Gestor de inventario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37115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Fabián Huaiquiñir, José Flores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Ceferino Sotelo Becerra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</a:t>
              </a:r>
              <a:r>
                <a:rPr lang="en-US" b="true" sz="2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PSTONE 004D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8617" y="-202508"/>
            <a:ext cx="10362956" cy="10489508"/>
          </a:xfrm>
          <a:custGeom>
            <a:avLst/>
            <a:gdLst/>
            <a:ahLst/>
            <a:cxnLst/>
            <a:rect r="r" b="b" t="t" l="l"/>
            <a:pathLst>
              <a:path h="10489508" w="10362956">
                <a:moveTo>
                  <a:pt x="0" y="0"/>
                </a:moveTo>
                <a:lnTo>
                  <a:pt x="10362956" y="0"/>
                </a:lnTo>
                <a:lnTo>
                  <a:pt x="10362956" y="10489508"/>
                </a:lnTo>
                <a:lnTo>
                  <a:pt x="0" y="10489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3494" y="666750"/>
            <a:ext cx="7112057" cy="4118556"/>
            <a:chOff x="0" y="0"/>
            <a:chExt cx="9482742" cy="54914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482742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Flujo principal:</a:t>
              </a:r>
            </a:p>
            <a:p>
              <a:pPr algn="ctr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Venta + predicción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19603"/>
              <a:ext cx="948274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061296"/>
            <a:ext cx="6050774" cy="410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suario inicia sesión en la interfaz administrativa.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Registra una venta → se crean venta, detalle y movimientos de inventario.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Se actualiza el stock de productos.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Se dispara el servicio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de predicción y se guardan nuevas recomendaciones.</a:t>
            </a:r>
          </a:p>
          <a:p>
            <a:pPr algn="just">
              <a:lnSpc>
                <a:spcPts val="273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21213" y="1409601"/>
            <a:ext cx="146304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1215" y="194648"/>
            <a:ext cx="7112057" cy="1889706"/>
            <a:chOff x="0" y="0"/>
            <a:chExt cx="9482742" cy="25196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482742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131211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Demostración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47803"/>
              <a:ext cx="948274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25" y="1562100"/>
            <a:ext cx="6886575" cy="7457314"/>
            <a:chOff x="0" y="0"/>
            <a:chExt cx="9182100" cy="9943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6675"/>
              <a:ext cx="9182100" cy="8606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22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Gestor de inventario con ventas y movimientos integrado a SQL Server.</a:t>
              </a:r>
            </a:p>
            <a:p>
              <a:pPr algn="l" marL="561339" indent="-280669" lvl="1">
                <a:lnSpc>
                  <a:spcPts val="522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Servicio de p</a:t>
              </a: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redicción conectado al flujo de venta.</a:t>
              </a:r>
            </a:p>
            <a:p>
              <a:pPr algn="l" marL="561339" indent="-280669" lvl="1">
                <a:lnSpc>
                  <a:spcPts val="522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Recomendaciones de reposición por producto visibles en la interfaz.</a:t>
              </a:r>
            </a:p>
            <a:p>
              <a:pPr algn="l" marL="561339" indent="-280669" lvl="1">
                <a:lnSpc>
                  <a:spcPts val="522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SmartShop operativo con modo accesible y asistente conversacional.</a:t>
              </a:r>
            </a:p>
            <a:p>
              <a:pPr algn="l" marL="561339" indent="-280669" lvl="1">
                <a:lnSpc>
                  <a:spcPts val="522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Exportes CSV de ventas e inventario para análisis externo o BI.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1821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</a:pP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</a:t>
              </a: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esultados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9923" y="1562100"/>
            <a:ext cx="6893052" cy="4215539"/>
            <a:chOff x="0" y="0"/>
            <a:chExt cx="9190736" cy="56207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6711"/>
              <a:ext cx="9190736" cy="4284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251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Disponibilidad de catálogo </a:t>
              </a:r>
            </a:p>
            <a:p>
              <a:pPr algn="l" marL="561339" indent="-280669" lvl="1">
                <a:lnSpc>
                  <a:spcPts val="5251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 Quiebres de stock simulados</a:t>
              </a:r>
            </a:p>
            <a:p>
              <a:pPr algn="l" marL="561339" indent="-280669" lvl="1">
                <a:lnSpc>
                  <a:spcPts val="5251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Uso de recomendaciones: sugerencias ejecutadas en 30 días.</a:t>
              </a:r>
            </a:p>
            <a:p>
              <a:pPr algn="l">
                <a:lnSpc>
                  <a:spcPts val="525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190736" cy="79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</a:pP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KPIs</a:t>
              </a: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definidos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2105025" y="2465376"/>
            <a:ext cx="141131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991600" y="1028700"/>
            <a:ext cx="0" cy="82296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B4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27026" y="1632217"/>
            <a:ext cx="5156385" cy="7022567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0006" y="428523"/>
            <a:ext cx="11687020" cy="3047526"/>
            <a:chOff x="0" y="0"/>
            <a:chExt cx="15582693" cy="40633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5582693" cy="1554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2F4F5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Obstáculos presentados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07378" y="3591491"/>
              <a:ext cx="12189601" cy="471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1037" y="1919851"/>
            <a:ext cx="11644765" cy="635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ación con SQL Server desde Django (Tuvimos inconsistencias en tipos de datos y campos heredados de la BD existente.)</a:t>
            </a:r>
          </a:p>
          <a:p>
            <a:pPr algn="l">
              <a:lnSpc>
                <a:spcPts val="5065"/>
              </a:lnSpc>
            </a:pPr>
          </a:p>
          <a:p>
            <a:pPr algn="l" marL="734059" indent="-367030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Generación de un historial sintético realista</a:t>
            </a:r>
          </a:p>
          <a:p>
            <a:pPr algn="l">
              <a:lnSpc>
                <a:spcPts val="5065"/>
              </a:lnSpc>
            </a:pPr>
          </a:p>
          <a:p>
            <a:pPr algn="l" marL="734059" indent="-367030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Consistencia entre catálogo, predicción y chatbot</a:t>
            </a:r>
          </a:p>
          <a:p>
            <a:pPr algn="l">
              <a:lnSpc>
                <a:spcPts val="5065"/>
              </a:lnSpc>
            </a:pPr>
          </a:p>
          <a:p>
            <a:pPr algn="l" marL="734059" indent="-367030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Pruebas y validación con escenarios reales</a:t>
            </a:r>
          </a:p>
          <a:p>
            <a:pPr algn="just">
              <a:lnSpc>
                <a:spcPts val="506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9386"/>
            <a:ext cx="16230600" cy="1889733"/>
            <a:chOff x="0" y="0"/>
            <a:chExt cx="21640800" cy="25196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21640800" cy="1554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2F4F5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Conclusiones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47839"/>
              <a:ext cx="216408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56890" y="3073352"/>
            <a:ext cx="15302410" cy="598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57916" indent="-528958" lvl="1">
              <a:lnSpc>
                <a:spcPts val="6860"/>
              </a:lnSpc>
              <a:buFont typeface="Arial"/>
              <a:buChar char="•"/>
            </a:pPr>
            <a:r>
              <a:rPr lang="en-US" b="true" sz="490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MVP logrado con inventario + predi</a:t>
            </a:r>
            <a:r>
              <a:rPr lang="en-US" b="true" sz="490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cción + tienda accesible.</a:t>
            </a:r>
          </a:p>
          <a:p>
            <a:pPr algn="ctr" marL="1057916" indent="-528958" lvl="1">
              <a:lnSpc>
                <a:spcPts val="6860"/>
              </a:lnSpc>
              <a:buFont typeface="Arial"/>
              <a:buChar char="•"/>
            </a:pPr>
            <a:r>
              <a:rPr lang="en-US" b="true" sz="490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modular lista para crecer.</a:t>
            </a:r>
          </a:p>
          <a:p>
            <a:pPr algn="ctr" marL="1057916" indent="-528958" lvl="1">
              <a:lnSpc>
                <a:spcPts val="6860"/>
              </a:lnSpc>
              <a:buFont typeface="Arial"/>
              <a:buChar char="•"/>
            </a:pPr>
            <a:r>
              <a:rPr lang="en-US" b="true" sz="490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Chatbot listo para usar en casos reales</a:t>
            </a:r>
          </a:p>
          <a:p>
            <a:pPr algn="ctr" marL="1057916" indent="-528958" lvl="1">
              <a:lnSpc>
                <a:spcPts val="6860"/>
              </a:lnSpc>
              <a:buFont typeface="Arial"/>
              <a:buChar char="•"/>
            </a:pPr>
            <a:r>
              <a:rPr lang="en-US" b="true" sz="4900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Próximo objetivo: calidad, pruebas y ampliar nuestro sistema.</a:t>
            </a:r>
          </a:p>
          <a:p>
            <a:pPr algn="ctr">
              <a:lnSpc>
                <a:spcPts val="686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1700" y="4777740"/>
            <a:ext cx="832485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118181" y="3576956"/>
            <a:ext cx="140325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por 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3620" y="714682"/>
            <a:ext cx="5977926" cy="8141437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2124902">
            <a:off x="9045723" y="1810477"/>
            <a:ext cx="1019520" cy="2631020"/>
          </a:xfrm>
          <a:custGeom>
            <a:avLst/>
            <a:gdLst/>
            <a:ahLst/>
            <a:cxnLst/>
            <a:rect r="r" b="b" t="t" l="l"/>
            <a:pathLst>
              <a:path h="2631020" w="1019520">
                <a:moveTo>
                  <a:pt x="1019521" y="0"/>
                </a:moveTo>
                <a:lnTo>
                  <a:pt x="0" y="0"/>
                </a:lnTo>
                <a:lnTo>
                  <a:pt x="0" y="2631020"/>
                </a:lnTo>
                <a:lnTo>
                  <a:pt x="1019521" y="2631020"/>
                </a:lnTo>
                <a:lnTo>
                  <a:pt x="10195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4804" y="487361"/>
            <a:ext cx="9515986" cy="114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131211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Descripción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97" y="2753057"/>
            <a:ext cx="8377710" cy="249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487" indent="-245243" lvl="1">
              <a:lnSpc>
                <a:spcPts val="2499"/>
              </a:lnSpc>
              <a:buFont typeface="Arial"/>
              <a:buChar char="•"/>
            </a:pPr>
            <a:r>
              <a:rPr lang="en-US" sz="2271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Muchas PYMES</a:t>
            </a:r>
            <a:r>
              <a:rPr lang="en-US" sz="2271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gestionan inventario con planillas o métodos manuales.</a:t>
            </a:r>
          </a:p>
          <a:p>
            <a:pPr algn="l" marL="490487" indent="-245243" lvl="1">
              <a:lnSpc>
                <a:spcPts val="2499"/>
              </a:lnSpc>
              <a:buFont typeface="Arial"/>
              <a:buChar char="•"/>
            </a:pPr>
            <a:r>
              <a:rPr lang="en-US" sz="2271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Esto produce quiebres de stock, sobrestock y decisiones basadas en intuición.</a:t>
            </a:r>
          </a:p>
          <a:p>
            <a:pPr algn="l" marL="490487" indent="-245243" lvl="1">
              <a:lnSpc>
                <a:spcPts val="2499"/>
              </a:lnSpc>
              <a:buFont typeface="Arial"/>
              <a:buChar char="•"/>
            </a:pPr>
            <a:r>
              <a:rPr lang="en-US" sz="2271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Los canales digitales suelen ser poco accesibles para personas con discapacidad visual o baja alfabetización digital.</a:t>
            </a:r>
          </a:p>
          <a:p>
            <a:pPr algn="l">
              <a:lnSpc>
                <a:spcPts val="2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7250" y="6023825"/>
            <a:ext cx="10762008" cy="358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116" indent="-280558" lvl="1">
              <a:lnSpc>
                <a:spcPts val="2858"/>
              </a:lnSpc>
              <a:buFont typeface="Arial"/>
              <a:buChar char="•"/>
            </a:pPr>
            <a:r>
              <a:rPr lang="en-US" sz="2598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2598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estor de inventario con ventas, movimientos y predicción de demanda.</a:t>
            </a:r>
          </a:p>
          <a:p>
            <a:pPr algn="l" marL="561116" indent="-280558" lvl="1">
              <a:lnSpc>
                <a:spcPts val="2858"/>
              </a:lnSpc>
              <a:buFont typeface="Arial"/>
              <a:buChar char="•"/>
            </a:pPr>
            <a:r>
              <a:rPr lang="en-US" sz="2598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Motor de sugerencias de compra que detecta tendencias, evita sobrestock y calcula cantidades recomendadas.</a:t>
            </a:r>
          </a:p>
          <a:p>
            <a:pPr algn="l" marL="561116" indent="-280558" lvl="1">
              <a:lnSpc>
                <a:spcPts val="2858"/>
              </a:lnSpc>
              <a:buFont typeface="Arial"/>
              <a:buChar char="•"/>
            </a:pPr>
            <a:r>
              <a:rPr lang="en-US" sz="2598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SmartShop, una tienda conectada al inventario con modo accesible y asistente conversacional por voz, ideal para usuarios con discapacidad visual.</a:t>
            </a:r>
          </a:p>
          <a:p>
            <a:pPr algn="l" marL="561116" indent="-280558" lvl="1">
              <a:lnSpc>
                <a:spcPts val="2858"/>
              </a:lnSpc>
              <a:buFont typeface="Arial"/>
              <a:buChar char="•"/>
            </a:pPr>
            <a:r>
              <a:rPr lang="en-US" sz="2598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Solución modular, simple de usar y diseñada para la realidad tecnológica de las PYMES.</a:t>
            </a:r>
          </a:p>
          <a:p>
            <a:pPr algn="l">
              <a:lnSpc>
                <a:spcPts val="285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8349" y="1796575"/>
            <a:ext cx="873713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599" b="true">
                <a:solidFill>
                  <a:srgbClr val="13121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</a:t>
            </a:r>
            <a:r>
              <a:rPr lang="en-US" b="true" sz="3599">
                <a:solidFill>
                  <a:srgbClr val="13121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8706" y="5016080"/>
            <a:ext cx="873713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599" b="true">
                <a:solidFill>
                  <a:srgbClr val="13121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SmartERP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3667"/>
            <a:ext cx="9269802" cy="1862033"/>
            <a:chOff x="0" y="0"/>
            <a:chExt cx="12359736" cy="24827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2359736" cy="1521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71"/>
                </a:lnSpc>
              </a:pPr>
              <a:r>
                <a:rPr lang="en-US" sz="7882">
                  <a:solidFill>
                    <a:srgbClr val="F2F4F5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Objet</a:t>
              </a:r>
              <a:r>
                <a:rPr lang="en-US" sz="7882">
                  <a:solidFill>
                    <a:srgbClr val="F2F4F5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ivos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26648"/>
              <a:ext cx="12359736" cy="456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9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2585" y="1841048"/>
            <a:ext cx="8634440" cy="234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Diseñar e implementar un MVP de ERP modular que gestione inventario, ventas y predicción de demanda, integrando una tienda web accesible para PYMEs.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585" y="5172075"/>
            <a:ext cx="8634440" cy="468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Modelar un esquema de datos normalizado para inventario, ventas y órdenes.  </a:t>
            </a:r>
          </a:p>
          <a:p>
            <a:pPr algn="l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Implementar backend en Django con operaciones CRUD y flujo de venta interna.  </a:t>
            </a:r>
          </a:p>
          <a:p>
            <a:pPr algn="l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Desarrollar SmartShop y su modo accesible conectado al inventario.  </a:t>
            </a:r>
          </a:p>
          <a:p>
            <a:pPr algn="l" marL="734059" indent="-367030" lvl="1">
              <a:lnSpc>
                <a:spcPts val="37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Definir y medir KPIs de precisión, quiebres simulados y usabilidad.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9890" y="1309553"/>
            <a:ext cx="873713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40580"/>
            <a:ext cx="873713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Especificos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4759" y="2154865"/>
            <a:ext cx="8093643" cy="6008624"/>
            <a:chOff x="0" y="0"/>
            <a:chExt cx="10791524" cy="80114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89075"/>
              <a:ext cx="10791524" cy="6522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El MVP se centrará en las </a:t>
              </a:r>
              <a:r>
                <a:rPr lang="en-US" sz="2599">
                  <a:solidFill>
                    <a:srgbClr val="CC0000"/>
                  </a:solidFill>
                  <a:latin typeface="DM Sans"/>
                  <a:ea typeface="DM Sans"/>
                  <a:cs typeface="DM Sans"/>
                  <a:sym typeface="DM Sans"/>
                </a:rPr>
                <a:t>funcionalidades esenciales</a:t>
              </a: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:</a:t>
              </a:r>
            </a:p>
            <a:p>
              <a:pPr algn="l" marL="0" indent="0" lvl="0">
                <a:lnSpc>
                  <a:spcPts val="3639"/>
                </a:lnSpc>
              </a:pP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CRUD de usuarios, roles, productos, categorías.</a:t>
              </a: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Ventas internas, movimientos de inventario y predicciones de demanda.</a:t>
              </a: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SmartShop con catálogo, carrito y órdenes de prueba.</a:t>
              </a: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Modo accesible con asistente conversacional para la compra.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791524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</a:pP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Alcance del MVP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154865"/>
            <a:ext cx="8353527" cy="4453763"/>
            <a:chOff x="0" y="0"/>
            <a:chExt cx="11138036" cy="593835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03350"/>
              <a:ext cx="11138036" cy="4535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5"/>
                </a:lnSpc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El sistema no incluye en esta etapa</a:t>
              </a: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:</a:t>
              </a:r>
            </a:p>
            <a:p>
              <a:pPr algn="l" marL="0" indent="0" lvl="0">
                <a:lnSpc>
                  <a:spcPts val="4575"/>
                </a:lnSpc>
              </a:pP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Si</a:t>
              </a: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n pasarela de pago real (pago simulado).</a:t>
              </a: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Sin módulos de contabilidad, RRHH ni CRM.</a:t>
              </a:r>
            </a:p>
            <a:p>
              <a:pPr algn="l" marL="561339" indent="-280669" lvl="1">
                <a:lnSpc>
                  <a:spcPts val="4575"/>
                </a:lnSpc>
                <a:buFont typeface="Arial"/>
                <a:buChar char="•"/>
              </a:pPr>
              <a:r>
                <a:rPr lang="en-US" sz="2599">
                  <a:solidFill>
                    <a:srgbClr val="131211"/>
                  </a:solidFill>
                  <a:latin typeface="DM Sans"/>
                  <a:ea typeface="DM Sans"/>
                  <a:cs typeface="DM Sans"/>
                  <a:sym typeface="DM Sans"/>
                </a:rPr>
                <a:t>Modelo de predicción de línea base, no optimizado con grandes volúmenes de datos reales.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1138036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</a:pP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</a:t>
              </a:r>
              <a:r>
                <a:rPr lang="en-US" b="true" sz="360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itaciones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594759" y="2826248"/>
            <a:ext cx="169027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8916201" y="1028700"/>
            <a:ext cx="0" cy="69959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2593" y="5936664"/>
            <a:ext cx="17705407" cy="0"/>
          </a:xfrm>
          <a:prstGeom prst="line">
            <a:avLst/>
          </a:prstGeom>
          <a:ln cap="flat" w="19050">
            <a:solidFill>
              <a:srgbClr val="1A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15821025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31211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Metodología y Cronograma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743" y="4589018"/>
            <a:ext cx="28765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S1-S4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8743" y="6770878"/>
            <a:ext cx="2876550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evantamiento del problema, definición de alcance del MVP y diseño inicial de la arquitectura y el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odelo de dat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94022" y="4589018"/>
            <a:ext cx="28765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S5-S8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25279" y="6770878"/>
            <a:ext cx="2876550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Implementación del m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lo de dat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 y CRUD de product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os/c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atego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rías.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sarrol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lo del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mó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du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 v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ent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as inte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rnas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vi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to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ventario.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3072" y="4589018"/>
            <a:ext cx="328803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S9-S12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3072" y="6770878"/>
            <a:ext cx="2876550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Integración del servicio de predicción: generación del dataset histórico, cálculo de demanda por producto y almacenamiento de resultados.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258743" y="5532177"/>
            <a:ext cx="796706" cy="781952"/>
            <a:chOff x="0" y="0"/>
            <a:chExt cx="685800" cy="673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25279" y="5532177"/>
            <a:ext cx="796706" cy="781952"/>
            <a:chOff x="0" y="0"/>
            <a:chExt cx="685800" cy="673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23072" y="5545688"/>
            <a:ext cx="796706" cy="781952"/>
            <a:chOff x="0" y="0"/>
            <a:chExt cx="685800" cy="673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20866" y="4589018"/>
            <a:ext cx="28765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S13-S16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0866" y="6770878"/>
            <a:ext cx="2876550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Extensión de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 sistema con SmartShop reutilizando la lógica de inventario y predicción, implementación del modo accesible con asistente conversacional.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49500" y="4589018"/>
            <a:ext cx="28765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S17-18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49500" y="6770878"/>
            <a:ext cx="287655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ue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ba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s finales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, ajustes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 de arquitectura y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eparación de la entrega 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fina</a:t>
            </a:r>
            <a:r>
              <a:rPr lang="en-US" sz="2100" strike="noStrike" u="none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l.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220866" y="5545688"/>
            <a:ext cx="796706" cy="781952"/>
            <a:chOff x="0" y="0"/>
            <a:chExt cx="685800" cy="673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049500" y="5532177"/>
            <a:ext cx="796706" cy="781952"/>
            <a:chOff x="0" y="0"/>
            <a:chExt cx="685800" cy="673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3488" y="2261737"/>
            <a:ext cx="15821025" cy="58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0"/>
              </a:lnSpc>
              <a:spcBef>
                <a:spcPct val="0"/>
              </a:spcBef>
            </a:pPr>
            <a:r>
              <a:rPr lang="en-US" sz="4000">
                <a:solidFill>
                  <a:srgbClr val="131211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Enfoque ágil con sprints de 2 semanas a lo largo de las 3 fases.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2451" y="1028700"/>
            <a:ext cx="11699789" cy="7833849"/>
            <a:chOff x="0" y="0"/>
            <a:chExt cx="238021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0216" cy="1593725"/>
            </a:xfrm>
            <a:custGeom>
              <a:avLst/>
              <a:gdLst/>
              <a:ahLst/>
              <a:cxnLst/>
              <a:rect r="r" b="b" t="t" l="l"/>
              <a:pathLst>
                <a:path h="1593725" w="2380216">
                  <a:moveTo>
                    <a:pt x="0" y="0"/>
                  </a:moveTo>
                  <a:lnTo>
                    <a:pt x="2380216" y="0"/>
                  </a:lnTo>
                  <a:lnTo>
                    <a:pt x="23802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18" r="0" b="-21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5312256" cy="3924869"/>
            <a:chOff x="0" y="0"/>
            <a:chExt cx="7083008" cy="52331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7083008" cy="432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86"/>
                </a:lnSpc>
              </a:pPr>
              <a:r>
                <a:rPr lang="en-US" sz="7624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Arquitectura del sistema por capas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81302"/>
              <a:ext cx="7083008" cy="451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9918" y="4610669"/>
            <a:ext cx="5725919" cy="44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Cli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ente web (PC/Móvil) accede a smart.erp.com vía HTTPS.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Servidor de aplicaciones Django expone vistas, APIs y servicio de predicción.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Datos persistidos en SQL Server dentro de la red interna.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mar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tShop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y el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mó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lo 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ha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t r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eutiliz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ma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capa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negoc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746" y="180588"/>
            <a:ext cx="11420843" cy="9925823"/>
          </a:xfrm>
          <a:custGeom>
            <a:avLst/>
            <a:gdLst/>
            <a:ahLst/>
            <a:cxnLst/>
            <a:rect r="r" b="b" t="t" l="l"/>
            <a:pathLst>
              <a:path h="9925823" w="11420843">
                <a:moveTo>
                  <a:pt x="0" y="0"/>
                </a:moveTo>
                <a:lnTo>
                  <a:pt x="11420842" y="0"/>
                </a:lnTo>
                <a:lnTo>
                  <a:pt x="11420842" y="9925824"/>
                </a:lnTo>
                <a:lnTo>
                  <a:pt x="0" y="992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7" r="0" b="-21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3494" y="666750"/>
            <a:ext cx="5615454" cy="4986885"/>
            <a:chOff x="0" y="0"/>
            <a:chExt cx="7487272" cy="66491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7487272" cy="5736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86"/>
                </a:lnSpc>
              </a:pPr>
              <a:r>
                <a:rPr lang="en-US" sz="7624">
                  <a:solidFill>
                    <a:srgbClr val="131211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Arquitectura de componentes del sistema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97323"/>
              <a:ext cx="7487272" cy="451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8261" y="5162550"/>
            <a:ext cx="5725919" cy="478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nterfaz Web SmartERP: módulos de usuario, productos, ventas, reportes, predicciones, SmartShop y modo accesible.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Backend Django + servicios: controladores por dominio (usuarios, productos, ventas, órdenes, chat, ML).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Base de 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tos: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tablas especializadas por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mó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lo (ERP, pr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edicciones,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S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martSho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p,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chat).</a:t>
            </a:r>
          </a:p>
          <a:p>
            <a:pPr algn="l">
              <a:lnSpc>
                <a:spcPts val="273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9675" y="840006"/>
            <a:ext cx="12458325" cy="7464126"/>
          </a:xfrm>
          <a:custGeom>
            <a:avLst/>
            <a:gdLst/>
            <a:ahLst/>
            <a:cxnLst/>
            <a:rect r="r" b="b" t="t" l="l"/>
            <a:pathLst>
              <a:path h="7464126" w="12458325">
                <a:moveTo>
                  <a:pt x="0" y="0"/>
                </a:moveTo>
                <a:lnTo>
                  <a:pt x="12458325" y="0"/>
                </a:lnTo>
                <a:lnTo>
                  <a:pt x="12458325" y="7464126"/>
                </a:lnTo>
                <a:lnTo>
                  <a:pt x="0" y="746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0" r="0" b="-12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552" y="733425"/>
            <a:ext cx="5466123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131211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Arquitectura lógica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654" y="3856407"/>
            <a:ext cx="5444378" cy="51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Bloque d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e seguridad: User y Role.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Bloque inventario/ventas: Product, Category, InventoryMovement, Sale, SaleDetail.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Bloque SmartShop: Order, OrderItem.</a:t>
            </a:r>
          </a:p>
          <a:p>
            <a:pPr algn="l">
              <a:lnSpc>
                <a:spcPts val="2733"/>
              </a:lnSpc>
            </a:pPr>
          </a:p>
          <a:p>
            <a:pPr algn="l" marL="536588" indent="-268294" lvl="1">
              <a:lnSpc>
                <a:spcPts val="2733"/>
              </a:lnSpc>
              <a:buFont typeface="Arial"/>
              <a:buChar char="•"/>
            </a:pP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Bloque ML y accesible:</a:t>
            </a:r>
            <a:r>
              <a:rPr lang="en-US" sz="2485">
                <a:solidFill>
                  <a:srgbClr val="131211"/>
                </a:solidFill>
                <a:latin typeface="Open Sans"/>
                <a:ea typeface="Open Sans"/>
                <a:cs typeface="Open Sans"/>
                <a:sym typeface="Open Sans"/>
              </a:rPr>
              <a:t> MLModel, Prediction, ChatSession, ChatMessage.</a:t>
            </a:r>
          </a:p>
          <a:p>
            <a:pPr algn="just">
              <a:lnSpc>
                <a:spcPts val="273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60120"/>
            <a:ext cx="18288000" cy="9326880"/>
          </a:xfrm>
          <a:custGeom>
            <a:avLst/>
            <a:gdLst/>
            <a:ahLst/>
            <a:cxnLst/>
            <a:rect r="r" b="b" t="t" l="l"/>
            <a:pathLst>
              <a:path h="9326880" w="18288000">
                <a:moveTo>
                  <a:pt x="0" y="0"/>
                </a:moveTo>
                <a:lnTo>
                  <a:pt x="18288000" y="0"/>
                </a:lnTo>
                <a:lnTo>
                  <a:pt x="18288000" y="9326880"/>
                </a:lnTo>
                <a:lnTo>
                  <a:pt x="0" y="9326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8324850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131211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Modelo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DAG4_5OEBYU</dc:identifier>
  <dcterms:modified xsi:type="dcterms:W3CDTF">2011-08-01T06:04:30Z</dcterms:modified>
  <cp:revision>1</cp:revision>
  <dc:title>CAPSTONE 004D</dc:title>
</cp:coreProperties>
</file>